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0" r:id="rId1"/>
  </p:sldMasterIdLst>
  <p:notesMasterIdLst>
    <p:notesMasterId r:id="rId29"/>
  </p:notesMasterIdLst>
  <p:sldIdLst>
    <p:sldId id="285" r:id="rId2"/>
    <p:sldId id="313" r:id="rId3"/>
    <p:sldId id="28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314" r:id="rId27"/>
    <p:sldId id="316" r:id="rId28"/>
  </p:sldIdLst>
  <p:sldSz cx="13004800" cy="975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/>
    <p:restoredTop sz="87647" autoAdjust="0"/>
  </p:normalViewPr>
  <p:slideViewPr>
    <p:cSldViewPr snapToGrid="0">
      <p:cViewPr varScale="1">
        <p:scale>
          <a:sx n="72" d="100"/>
          <a:sy n="72" d="100"/>
        </p:scale>
        <p:origin x="1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439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6034277"/>
            <a:ext cx="9565956" cy="392451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9164" y="6035691"/>
            <a:ext cx="3282249" cy="3938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3683667"/>
            <a:ext cx="9565958" cy="236136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719164" y="3683667"/>
            <a:ext cx="3282250" cy="23613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5677" y="3887942"/>
            <a:ext cx="8631848" cy="1952811"/>
          </a:xfrm>
        </p:spPr>
        <p:txBody>
          <a:bodyPr anchor="b">
            <a:noAutofit/>
          </a:bodyPr>
          <a:lstStyle>
            <a:lvl1pPr algn="r">
              <a:defRPr sz="68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5677" y="6249302"/>
            <a:ext cx="8687077" cy="1589599"/>
          </a:xfrm>
        </p:spPr>
        <p:txBody>
          <a:bodyPr>
            <a:normAutofit/>
          </a:bodyPr>
          <a:lstStyle>
            <a:lvl1pPr marL="0" indent="0" algn="r">
              <a:buNone/>
              <a:defRPr sz="2844"/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9154" y="8442579"/>
            <a:ext cx="2926080" cy="519289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52909B-09F8-4BD5-AF55-A665955BBD60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8615" y="8442581"/>
            <a:ext cx="5719703" cy="5192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70346" y="3911590"/>
            <a:ext cx="1948861" cy="1929162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5468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" y="6502401"/>
            <a:ext cx="13030356" cy="2385116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618" y="6700967"/>
            <a:ext cx="9805895" cy="774374"/>
          </a:xfrm>
        </p:spPr>
        <p:txBody>
          <a:bodyPr anchor="b">
            <a:normAutofit/>
          </a:bodyPr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6109" y="866985"/>
            <a:ext cx="9808404" cy="5105173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615" y="7475340"/>
            <a:ext cx="9805898" cy="779120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EF0DD0-2A6F-4F79-890C-FFB39C5316A3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73601" y="6700531"/>
            <a:ext cx="1635322" cy="1551344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0684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1" y="6502401"/>
            <a:ext cx="13030356" cy="2385116"/>
            <a:chOff x="0" y="2895600"/>
            <a:chExt cx="9161969" cy="1677035"/>
          </a:xfrm>
        </p:grpSpPr>
        <p:pic>
          <p:nvPicPr>
            <p:cNvPr id="22" name="Picture 21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3" name="Picture 22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607" y="866982"/>
            <a:ext cx="9808404" cy="5109689"/>
          </a:xfrm>
        </p:spPr>
        <p:txBody>
          <a:bodyPr anchor="ctr"/>
          <a:lstStyle>
            <a:lvl1pPr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6108" y="6699150"/>
            <a:ext cx="9797904" cy="1566953"/>
          </a:xfrm>
        </p:spPr>
        <p:txBody>
          <a:bodyPr anchor="ctr"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C8D6FD3-7618-407B-9AD1-F22D2D250FF2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73601" y="6700966"/>
            <a:ext cx="1635322" cy="1551344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98311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1" y="6502401"/>
            <a:ext cx="13030356" cy="2385116"/>
            <a:chOff x="0" y="2895600"/>
            <a:chExt cx="9161969" cy="1677035"/>
          </a:xfrm>
        </p:grpSpPr>
        <p:pic>
          <p:nvPicPr>
            <p:cNvPr id="30" name="Picture 29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1" name="Picture 30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2155" y="877488"/>
            <a:ext cx="9137987" cy="4317953"/>
          </a:xfrm>
        </p:spPr>
        <p:txBody>
          <a:bodyPr anchor="ctr"/>
          <a:lstStyle>
            <a:lvl1pPr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7201" y="5206419"/>
            <a:ext cx="8515884" cy="780754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6108" y="6699150"/>
            <a:ext cx="9818907" cy="1566953"/>
          </a:xfrm>
        </p:spPr>
        <p:txBody>
          <a:bodyPr anchor="ctr">
            <a:normAutofit/>
          </a:bodyPr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4685AEE-FEBA-4707-9A7F-B8CF33FA2E44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73601" y="6698562"/>
            <a:ext cx="1635322" cy="1551344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5326" y="1063987"/>
            <a:ext cx="758613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24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“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908894" y="4264638"/>
            <a:ext cx="650240" cy="831683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24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950117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1" y="6502401"/>
            <a:ext cx="13030356" cy="2385116"/>
            <a:chOff x="0" y="2895600"/>
            <a:chExt cx="9161969" cy="1677035"/>
          </a:xfrm>
        </p:grpSpPr>
        <p:pic>
          <p:nvPicPr>
            <p:cNvPr id="23" name="Picture 22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4" name="Picture 23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07" y="6699150"/>
            <a:ext cx="9808404" cy="838844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6109" y="7537991"/>
            <a:ext cx="9808404" cy="728112"/>
          </a:xfrm>
        </p:spPr>
        <p:txBody>
          <a:bodyPr anchor="t"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39DBA2-4164-48AA-BE36-C02775701CCE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73601" y="6698562"/>
            <a:ext cx="1635322" cy="1551344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73864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866988"/>
            <a:ext cx="13030356" cy="2385116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756109" y="1071258"/>
            <a:ext cx="9808404" cy="15373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757517" y="3313051"/>
            <a:ext cx="3121152" cy="819573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767683" y="4288413"/>
            <a:ext cx="3121152" cy="4143663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093743" y="3323553"/>
            <a:ext cx="3121152" cy="819573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095588" y="4277911"/>
            <a:ext cx="3121152" cy="4143663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432727" y="3323553"/>
            <a:ext cx="3121152" cy="819573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443228" y="4277910"/>
            <a:ext cx="3121152" cy="4143663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BA62D7-2A52-40FE-9D68-7AA14F989445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879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" y="866988"/>
            <a:ext cx="13030356" cy="2385116"/>
            <a:chOff x="0" y="2895600"/>
            <a:chExt cx="9161969" cy="1677035"/>
          </a:xfrm>
        </p:grpSpPr>
        <p:pic>
          <p:nvPicPr>
            <p:cNvPr id="35" name="Picture 34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6" name="Picture 35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37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756109" y="1071258"/>
            <a:ext cx="9808404" cy="15373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757179" y="6112004"/>
            <a:ext cx="3117877" cy="819573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57179" y="3323553"/>
            <a:ext cx="3117877" cy="2167467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757179" y="6931577"/>
            <a:ext cx="3117877" cy="1511000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082485" y="6112004"/>
            <a:ext cx="3150322" cy="819573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082485" y="3323553"/>
            <a:ext cx="3150322" cy="2167467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081042" y="6931576"/>
            <a:ext cx="3154495" cy="1511000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439685" y="6112004"/>
            <a:ext cx="3120829" cy="819573"/>
          </a:xfrm>
        </p:spPr>
        <p:txBody>
          <a:bodyPr anchor="b">
            <a:noAutofit/>
          </a:bodyPr>
          <a:lstStyle>
            <a:lvl1pPr marL="0" indent="0"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439684" y="3323553"/>
            <a:ext cx="3120829" cy="2167467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439551" y="6931573"/>
            <a:ext cx="3124962" cy="1511000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57A9BF-74C6-453E-9062-D3583FAE2170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5748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" y="866988"/>
            <a:ext cx="13030356" cy="2385116"/>
            <a:chOff x="0" y="2895600"/>
            <a:chExt cx="9161969" cy="1677035"/>
          </a:xfrm>
        </p:grpSpPr>
        <p:pic>
          <p:nvPicPr>
            <p:cNvPr id="17" name="Picture 16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8" name="Picture 17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09" y="1071258"/>
            <a:ext cx="9808404" cy="1537334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8D82FE-38CB-4EF0-933A-9DB1E0083DE7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21886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 rot="5400000">
            <a:off x="6507101" y="3907098"/>
            <a:ext cx="9760078" cy="1945883"/>
            <a:chOff x="2281445" y="609600"/>
            <a:chExt cx="6862555" cy="1368199"/>
          </a:xfrm>
        </p:grpSpPr>
        <p:sp>
          <p:nvSpPr>
            <p:cNvPr id="12" name="Rectangle 11"/>
            <p:cNvSpPr/>
            <p:nvPr/>
          </p:nvSpPr>
          <p:spPr bwMode="ltGray">
            <a:xfrm>
              <a:off x="2281445" y="609601"/>
              <a:ext cx="5285695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7710769" y="609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16601" y="866982"/>
            <a:ext cx="1521212" cy="634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5677" y="866985"/>
            <a:ext cx="9353044" cy="757559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52560" y="8442579"/>
            <a:ext cx="2926080" cy="519289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8C4D7EC-FC7F-48C5-AE2E-706146BC4953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5677" y="8442581"/>
            <a:ext cx="6426964" cy="5192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8749" y="7726222"/>
            <a:ext cx="1635038" cy="1810631"/>
          </a:xfrm>
        </p:spPr>
        <p:txBody>
          <a:bodyPr anchor="t"/>
          <a:lstStyle>
            <a:lvl1pPr algn="ctr"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22863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512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798395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512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035759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1" y="866988"/>
            <a:ext cx="13030356" cy="2385116"/>
            <a:chOff x="0" y="2895600"/>
            <a:chExt cx="9161969" cy="1677035"/>
          </a:xfrm>
        </p:grpSpPr>
        <p:pic>
          <p:nvPicPr>
            <p:cNvPr id="28" name="Picture 2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9" name="Picture 2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3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6A65E-2E7B-45D1-A4B9-0680C068B11A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318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512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9373846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1" y="3880438"/>
            <a:ext cx="13030356" cy="2385116"/>
            <a:chOff x="0" y="2895600"/>
            <a:chExt cx="9161969" cy="1677035"/>
          </a:xfrm>
        </p:grpSpPr>
        <p:pic>
          <p:nvPicPr>
            <p:cNvPr id="19" name="Picture 1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0" name="Picture 1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09" y="4081628"/>
            <a:ext cx="9797902" cy="1551343"/>
          </a:xfrm>
        </p:spPr>
        <p:txBody>
          <a:bodyPr anchor="ctr">
            <a:normAutofit/>
          </a:bodyPr>
          <a:lstStyle>
            <a:lvl1pPr algn="r"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6109" y="6019090"/>
            <a:ext cx="9797902" cy="2423491"/>
          </a:xfrm>
        </p:spPr>
        <p:txBody>
          <a:bodyPr>
            <a:normAutofit/>
          </a:bodyPr>
          <a:lstStyle>
            <a:lvl1pPr marL="0" indent="0" algn="r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31374" y="8442579"/>
            <a:ext cx="2926080" cy="519289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C75D96E-8D7E-422E-A2A8-D28C1B4E7B86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8614" y="8442581"/>
            <a:ext cx="6875979" cy="5192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3601" y="4081631"/>
            <a:ext cx="1635322" cy="1551344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329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" y="866988"/>
            <a:ext cx="13030356" cy="2385116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613" y="1071258"/>
            <a:ext cx="9795399" cy="15373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8614" y="3323553"/>
            <a:ext cx="4775679" cy="511902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75827" y="3323553"/>
            <a:ext cx="4778185" cy="511902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AA3118-2D63-46DE-A5FD-62B7769B1823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7442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1" y="866988"/>
            <a:ext cx="13030356" cy="2385116"/>
            <a:chOff x="0" y="2895600"/>
            <a:chExt cx="9161969" cy="1677035"/>
          </a:xfrm>
        </p:grpSpPr>
        <p:pic>
          <p:nvPicPr>
            <p:cNvPr id="29" name="Picture 2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0" name="Picture 2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09" y="1071261"/>
            <a:ext cx="9808404" cy="15373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2294" y="3323555"/>
            <a:ext cx="4473003" cy="985792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6108" y="4309347"/>
            <a:ext cx="4788686" cy="41332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0875" y="3323553"/>
            <a:ext cx="4473638" cy="984286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75828" y="4309347"/>
            <a:ext cx="4788685" cy="41332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CA95C9-E353-4D5F-9DEE-820E2A1F9C49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7675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" y="866988"/>
            <a:ext cx="13030356" cy="2385116"/>
            <a:chOff x="0" y="2895600"/>
            <a:chExt cx="9161969" cy="1677035"/>
          </a:xfrm>
        </p:grpSpPr>
        <p:pic>
          <p:nvPicPr>
            <p:cNvPr id="16" name="Picture 15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7" name="Picture 16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055670-3E6A-43D3-8215-C1C48E0C9650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494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HD-ShadowShor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71"/>
          <a:stretch/>
        </p:blipFill>
        <p:spPr>
          <a:xfrm>
            <a:off x="10975598" y="2806417"/>
            <a:ext cx="2054758" cy="20518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966428" y="866986"/>
            <a:ext cx="2038373" cy="19458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E34154-F461-49B9-A649-5772D9210BB9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3578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" y="866988"/>
            <a:ext cx="13030356" cy="2385116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09" y="1071256"/>
            <a:ext cx="9808404" cy="1537337"/>
          </a:xfrm>
        </p:spPr>
        <p:txBody>
          <a:bodyPr anchor="ctr">
            <a:normAutofit/>
          </a:bodyPr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8237" y="3323555"/>
            <a:ext cx="5566276" cy="51190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615" y="3323553"/>
            <a:ext cx="3976875" cy="5119029"/>
          </a:xfrm>
        </p:spPr>
        <p:txBody>
          <a:bodyPr anchor="ctr"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CA1323-B5E5-4968-904B-943CFA4A926F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041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" y="866988"/>
            <a:ext cx="13030356" cy="2385116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09" y="1071258"/>
            <a:ext cx="9808404" cy="1537334"/>
          </a:xfrm>
        </p:spPr>
        <p:txBody>
          <a:bodyPr anchor="ctr">
            <a:normAutofit/>
          </a:bodyPr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93360" y="3323554"/>
            <a:ext cx="5571153" cy="511902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6108" y="3323555"/>
            <a:ext cx="3980070" cy="5119026"/>
          </a:xfrm>
        </p:spPr>
        <p:txBody>
          <a:bodyPr anchor="ctr"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842EE3-1862-478D-ABFA-CE4447D28533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9839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James\Desktop\msft\Berlin\build Assets\hashOverlaySD-FullResolve.png"/>
          <p:cNvPicPr>
            <a:picLocks noChangeAspect="1" noChangeArrowheads="1"/>
          </p:cNvPicPr>
          <p:nvPr/>
        </p:nvPicPr>
        <p:blipFill>
          <a:blip r:embed="rId2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3004800" cy="9753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6109" y="1071258"/>
            <a:ext cx="9808404" cy="1537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614" y="3323553"/>
            <a:ext cx="9795398" cy="5119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34320" y="8442579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5E9B1F-4A78-4DE2-B1E7-52FA32BE5580}" type="datetimeFigureOut">
              <a:rPr kumimoji="0" lang="en-US" sz="1493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7/25/18</a:t>
            </a:fld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8614" y="8442581"/>
            <a:ext cx="687597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93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62453" y="1071258"/>
            <a:ext cx="1646470" cy="15513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512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512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18141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5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+mn-lt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1991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1991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1991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199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ervices In Depth"/>
          <p:cNvSpPr txBox="1">
            <a:spLocks noGrp="1"/>
          </p:cNvSpPr>
          <p:nvPr>
            <p:ph type="title"/>
          </p:nvPr>
        </p:nvSpPr>
        <p:spPr>
          <a:xfrm>
            <a:off x="0" y="1534724"/>
            <a:ext cx="13004800" cy="1537334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Advanced Distributed Systems Design</a:t>
            </a:r>
            <a:endParaRPr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3F96760-A466-E841-8F61-609ACE76FDD7}"/>
              </a:ext>
            </a:extLst>
          </p:cNvPr>
          <p:cNvCxnSpPr>
            <a:cxnSpLocks/>
          </p:cNvCxnSpPr>
          <p:nvPr/>
        </p:nvCxnSpPr>
        <p:spPr>
          <a:xfrm>
            <a:off x="0" y="3072058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75AC91BF-F27E-5248-83BA-95EAC9440B72}"/>
              </a:ext>
            </a:extLst>
          </p:cNvPr>
          <p:cNvGrpSpPr/>
          <p:nvPr/>
        </p:nvGrpSpPr>
        <p:grpSpPr>
          <a:xfrm>
            <a:off x="4726265" y="5402311"/>
            <a:ext cx="3552269" cy="3552270"/>
            <a:chOff x="3182639" y="1315863"/>
            <a:chExt cx="6818735" cy="6818736"/>
          </a:xfrm>
        </p:grpSpPr>
        <p:sp>
          <p:nvSpPr>
            <p:cNvPr id="12" name="Circle">
              <a:extLst>
                <a:ext uri="{FF2B5EF4-FFF2-40B4-BE49-F238E27FC236}">
                  <a16:creationId xmlns:a16="http://schemas.microsoft.com/office/drawing/2014/main" id="{D533D026-B887-5644-B7CB-221D63A3B581}"/>
                </a:ext>
              </a:extLst>
            </p:cNvPr>
            <p:cNvSpPr/>
            <p:nvPr/>
          </p:nvSpPr>
          <p:spPr>
            <a:xfrm>
              <a:off x="3182639" y="1315863"/>
              <a:ext cx="6818735" cy="6818736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50800" tIns="50800" rIns="50800" bIns="50800" anchor="ctr"/>
            <a:lstStyle/>
            <a:p>
              <a:pPr marL="0" marR="0" lvl="0" indent="0" algn="ctr" defTabSz="4572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  <a:endParaRPr kumimoji="0" sz="28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  <a:sym typeface="DIN Condensed"/>
              </a:endParaRPr>
            </a:p>
          </p:txBody>
        </p:sp>
        <p:pic>
          <p:nvPicPr>
            <p:cNvPr id="13" name="final-logo.png" descr="final-logo.png">
              <a:extLst>
                <a:ext uri="{FF2B5EF4-FFF2-40B4-BE49-F238E27FC236}">
                  <a16:creationId xmlns:a16="http://schemas.microsoft.com/office/drawing/2014/main" id="{066930A9-FF99-184E-B2A0-0DBCB3327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3764076" y="1489506"/>
              <a:ext cx="5945258" cy="5881817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390717940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abbitMq"/>
          <p:cNvSpPr txBox="1">
            <a:spLocks noGrp="1"/>
          </p:cNvSpPr>
          <p:nvPr>
            <p:ph type="title"/>
          </p:nvPr>
        </p:nvSpPr>
        <p:spPr>
          <a:xfrm>
            <a:off x="756108" y="1071258"/>
            <a:ext cx="12248691" cy="153733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Platform Comparison </a:t>
            </a:r>
            <a:r>
              <a:rPr sz="7200" dirty="0" err="1"/>
              <a:t>RabbitMq</a:t>
            </a:r>
            <a:endParaRPr sz="72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 err="1"/>
              <a:t>RabbitMQ</a:t>
            </a:r>
            <a:r>
              <a:rPr lang="en-US" dirty="0"/>
              <a:t> is a messaging broker</a:t>
            </a:r>
          </a:p>
          <a:p>
            <a:pPr>
              <a:buClr>
                <a:srgbClr val="CC7104"/>
              </a:buClr>
            </a:pPr>
            <a:r>
              <a:rPr lang="en-US" dirty="0"/>
              <a:t>Gives applications a common platform to send and receive messages</a:t>
            </a:r>
          </a:p>
        </p:txBody>
      </p:sp>
      <p:pic>
        <p:nvPicPr>
          <p:cNvPr id="2050" name="Picture 2" descr="Image result for rabbitm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365" y="6240787"/>
            <a:ext cx="2523294" cy="2523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020E687-7E4D-2546-98FD-9B8D1A2D0824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Benefi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RabbitMq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Benefits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Fast and Flexible Routing</a:t>
            </a:r>
          </a:p>
          <a:p>
            <a:pPr>
              <a:buClr>
                <a:srgbClr val="CC7104"/>
              </a:buClr>
            </a:pPr>
            <a:r>
              <a:rPr lang="en-US" dirty="0"/>
              <a:t>Clustering</a:t>
            </a:r>
          </a:p>
          <a:p>
            <a:pPr>
              <a:buClr>
                <a:srgbClr val="CC7104"/>
              </a:buClr>
            </a:pPr>
            <a:r>
              <a:rPr lang="en-US" dirty="0"/>
              <a:t>Supports a number of messaging protocols</a:t>
            </a:r>
          </a:p>
          <a:p>
            <a:pPr>
              <a:buClr>
                <a:srgbClr val="CC7104"/>
              </a:buClr>
            </a:pPr>
            <a:r>
              <a:rPr lang="en-US" dirty="0"/>
              <a:t>Management UI</a:t>
            </a:r>
          </a:p>
          <a:p>
            <a:pPr>
              <a:buClr>
                <a:srgbClr val="CC7104"/>
              </a:buClr>
            </a:pPr>
            <a:r>
              <a:rPr lang="en-US" dirty="0"/>
              <a:t>Large Community</a:t>
            </a:r>
          </a:p>
          <a:p>
            <a:pPr>
              <a:buClr>
                <a:srgbClr val="CC7104"/>
              </a:buClr>
            </a:pPr>
            <a:r>
              <a:rPr lang="en-US" dirty="0"/>
              <a:t>Can be used on multiple OS’s and languages</a:t>
            </a:r>
          </a:p>
        </p:txBody>
      </p:sp>
      <p:pic>
        <p:nvPicPr>
          <p:cNvPr id="4" name="Picture 2" descr="Image result for rabbitmq">
            <a:extLst>
              <a:ext uri="{FF2B5EF4-FFF2-40B4-BE49-F238E27FC236}">
                <a16:creationId xmlns:a16="http://schemas.microsoft.com/office/drawing/2014/main" id="{EB2FE744-2CEA-184A-9375-C59850ACA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365" y="6240787"/>
            <a:ext cx="2523294" cy="2523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RabbitMq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Challenges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No Distributed Transactions</a:t>
            </a:r>
          </a:p>
          <a:p>
            <a:pPr>
              <a:buClr>
                <a:srgbClr val="CC7104"/>
              </a:buClr>
            </a:pPr>
            <a:r>
              <a:rPr lang="en-US" dirty="0"/>
              <a:t>No built-in pub/sub solutions</a:t>
            </a:r>
          </a:p>
          <a:p>
            <a:pPr>
              <a:buClr>
                <a:srgbClr val="CC7104"/>
              </a:buClr>
            </a:pPr>
            <a:r>
              <a:rPr lang="en-US" dirty="0"/>
              <a:t>Requires more custom development</a:t>
            </a:r>
          </a:p>
        </p:txBody>
      </p:sp>
      <p:pic>
        <p:nvPicPr>
          <p:cNvPr id="4" name="Picture 2" descr="Image result for rabbitmq">
            <a:extLst>
              <a:ext uri="{FF2B5EF4-FFF2-40B4-BE49-F238E27FC236}">
                <a16:creationId xmlns:a16="http://schemas.microsoft.com/office/drawing/2014/main" id="{B8E3EB24-FE70-3E4D-8F7C-56314FA56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365" y="6240787"/>
            <a:ext cx="2523294" cy="2523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eployment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RabbitMq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Deployment Options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Needs to be installed on environment servers</a:t>
            </a:r>
          </a:p>
          <a:p>
            <a:pPr>
              <a:buClr>
                <a:srgbClr val="CC7104"/>
              </a:buClr>
            </a:pPr>
            <a:r>
              <a:rPr lang="en-US" dirty="0"/>
              <a:t>Services that utilize </a:t>
            </a:r>
            <a:r>
              <a:rPr lang="en-US" dirty="0" err="1"/>
              <a:t>RabbitMq</a:t>
            </a:r>
            <a:r>
              <a:rPr lang="en-US" dirty="0"/>
              <a:t> are deployed normally</a:t>
            </a:r>
          </a:p>
          <a:p>
            <a:pPr>
              <a:buClr>
                <a:srgbClr val="CC7104"/>
              </a:buClr>
            </a:pPr>
            <a:endParaRPr lang="en-US" dirty="0"/>
          </a:p>
        </p:txBody>
      </p:sp>
      <p:pic>
        <p:nvPicPr>
          <p:cNvPr id="4" name="Picture 2" descr="Image result for rabbitmq">
            <a:extLst>
              <a:ext uri="{FF2B5EF4-FFF2-40B4-BE49-F238E27FC236}">
                <a16:creationId xmlns:a16="http://schemas.microsoft.com/office/drawing/2014/main" id="{F6432756-27FB-4947-9086-6670E2692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365" y="6240787"/>
            <a:ext cx="2523294" cy="2523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onnect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RabbitMq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Connectors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Uses Advanced Message Queuing Protocol (AMQP)</a:t>
            </a:r>
          </a:p>
          <a:p>
            <a:pPr>
              <a:buClr>
                <a:srgbClr val="CC7104"/>
              </a:buClr>
            </a:pPr>
            <a:r>
              <a:rPr lang="en-US" dirty="0"/>
              <a:t>Custom connectors</a:t>
            </a:r>
          </a:p>
        </p:txBody>
      </p:sp>
      <p:pic>
        <p:nvPicPr>
          <p:cNvPr id="4" name="Picture 2" descr="Image result for rabbitmq">
            <a:extLst>
              <a:ext uri="{FF2B5EF4-FFF2-40B4-BE49-F238E27FC236}">
                <a16:creationId xmlns:a16="http://schemas.microsoft.com/office/drawing/2014/main" id="{95546573-E128-884A-B808-C9867D3D1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365" y="6240787"/>
            <a:ext cx="2523294" cy="2523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Demo"/>
          <p:cNvSpPr txBox="1">
            <a:spLocks noGrp="1"/>
          </p:cNvSpPr>
          <p:nvPr>
            <p:ph type="title"/>
          </p:nvPr>
        </p:nvSpPr>
        <p:spPr>
          <a:xfrm>
            <a:off x="756108" y="1071258"/>
            <a:ext cx="12248691" cy="153733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15100" dirty="0" err="1">
                <a:solidFill>
                  <a:srgbClr val="FFC000"/>
                </a:solidFill>
              </a:rPr>
              <a:t>RabbitMq</a:t>
            </a:r>
            <a:r>
              <a:rPr lang="en-US" sz="12500" dirty="0">
                <a:solidFill>
                  <a:srgbClr val="FFC000"/>
                </a:solidFill>
              </a:rPr>
              <a:t> </a:t>
            </a:r>
            <a:r>
              <a:rPr sz="12500" dirty="0"/>
              <a:t>Demo</a:t>
            </a:r>
          </a:p>
        </p:txBody>
      </p:sp>
      <p:pic>
        <p:nvPicPr>
          <p:cNvPr id="4" name="Untitled-2324.png" descr="Untitled-2324.png">
            <a:extLst>
              <a:ext uri="{FF2B5EF4-FFF2-40B4-BE49-F238E27FC236}">
                <a16:creationId xmlns:a16="http://schemas.microsoft.com/office/drawing/2014/main" id="{B05B83FD-B137-2B44-8580-405AEACD1C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l="5566" r="5566" b="30058"/>
          <a:stretch/>
        </p:blipFill>
        <p:spPr>
          <a:xfrm>
            <a:off x="0" y="2931722"/>
            <a:ext cx="13004800" cy="682187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18809C-2045-BE42-B4D9-C61BEFC575C4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NServiceBus"/>
          <p:cNvSpPr txBox="1">
            <a:spLocks noGrp="1"/>
          </p:cNvSpPr>
          <p:nvPr>
            <p:ph type="title"/>
          </p:nvPr>
        </p:nvSpPr>
        <p:spPr>
          <a:xfrm>
            <a:off x="524400" y="1014697"/>
            <a:ext cx="12480400" cy="153733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6600" dirty="0">
                <a:solidFill>
                  <a:srgbClr val="FFC000"/>
                </a:solidFill>
              </a:rPr>
              <a:t>Platform Comparison </a:t>
            </a:r>
            <a:r>
              <a:rPr sz="6600" dirty="0" err="1"/>
              <a:t>NServiceBus</a:t>
            </a:r>
            <a:endParaRPr sz="6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Enterprise Service Bus solution for </a:t>
            </a:r>
            <a:r>
              <a:rPr lang="en-US" dirty="0" err="1"/>
              <a:t>.Net</a:t>
            </a:r>
            <a:endParaRPr lang="en-US" dirty="0"/>
          </a:p>
        </p:txBody>
      </p:sp>
      <p:pic>
        <p:nvPicPr>
          <p:cNvPr id="3074" name="Picture 2" descr="Image result for nservicebus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626" y="6550047"/>
            <a:ext cx="1904772" cy="1904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AE8D306-4C42-1C42-BDEF-977E315739FD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enefi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NServiceBus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Benefits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58614" y="3323553"/>
            <a:ext cx="9795398" cy="5119027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Mature</a:t>
            </a:r>
          </a:p>
          <a:p>
            <a:pPr>
              <a:buClr>
                <a:srgbClr val="CC7104"/>
              </a:buClr>
            </a:pPr>
            <a:r>
              <a:rPr lang="en-US" dirty="0"/>
              <a:t>Wide Adoption</a:t>
            </a:r>
          </a:p>
          <a:p>
            <a:pPr>
              <a:buClr>
                <a:srgbClr val="CC7104"/>
              </a:buClr>
            </a:pPr>
            <a:r>
              <a:rPr lang="en-US" dirty="0"/>
              <a:t>Wide Community Support</a:t>
            </a:r>
          </a:p>
          <a:p>
            <a:pPr>
              <a:buClr>
                <a:srgbClr val="CC7104"/>
              </a:buClr>
            </a:pPr>
            <a:r>
              <a:rPr lang="en-US" dirty="0"/>
              <a:t>Tooling</a:t>
            </a:r>
          </a:p>
          <a:p>
            <a:pPr>
              <a:buClr>
                <a:srgbClr val="CC7104"/>
              </a:buClr>
            </a:pPr>
            <a:r>
              <a:rPr lang="en-US" dirty="0"/>
              <a:t>Instrumentation and SLA Management</a:t>
            </a:r>
          </a:p>
          <a:p>
            <a:pPr>
              <a:buClr>
                <a:srgbClr val="CC7104"/>
              </a:buClr>
            </a:pPr>
            <a:r>
              <a:rPr lang="en-US" dirty="0"/>
              <a:t>Throughput Capabilities</a:t>
            </a:r>
          </a:p>
          <a:p>
            <a:pPr>
              <a:buClr>
                <a:srgbClr val="CC7104"/>
              </a:buClr>
            </a:pPr>
            <a:r>
              <a:rPr lang="en-US" dirty="0"/>
              <a:t>Ease of Development</a:t>
            </a:r>
          </a:p>
          <a:p>
            <a:pPr>
              <a:buClr>
                <a:srgbClr val="CC7104"/>
              </a:buClr>
            </a:pPr>
            <a:r>
              <a:rPr lang="en-US" dirty="0"/>
              <a:t>Pub/Sub</a:t>
            </a:r>
          </a:p>
          <a:p>
            <a:pPr>
              <a:buClr>
                <a:srgbClr val="CC7104"/>
              </a:buClr>
            </a:pPr>
            <a:r>
              <a:rPr lang="en-US" dirty="0"/>
              <a:t>Workflow and background task scheduling</a:t>
            </a:r>
          </a:p>
        </p:txBody>
      </p:sp>
      <p:pic>
        <p:nvPicPr>
          <p:cNvPr id="4" name="Picture 2" descr="Image result for nservicebus logo">
            <a:extLst>
              <a:ext uri="{FF2B5EF4-FFF2-40B4-BE49-F238E27FC236}">
                <a16:creationId xmlns:a16="http://schemas.microsoft.com/office/drawing/2014/main" id="{6BA00CC2-B834-FF4A-9CEB-540D690AD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626" y="6550047"/>
            <a:ext cx="1904772" cy="1904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NServiceBus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Challenges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It’s not free</a:t>
            </a:r>
          </a:p>
          <a:p>
            <a:pPr>
              <a:buClr>
                <a:srgbClr val="CC7104"/>
              </a:buClr>
            </a:pPr>
            <a:r>
              <a:rPr lang="en-US" dirty="0"/>
              <a:t>DTC can be a pain</a:t>
            </a:r>
          </a:p>
          <a:p>
            <a:pPr>
              <a:buClr>
                <a:srgbClr val="CC7104"/>
              </a:buClr>
            </a:pPr>
            <a:r>
              <a:rPr lang="en-US" dirty="0"/>
              <a:t>Issues can arise if system and endpoints are not architected and developed properly</a:t>
            </a:r>
          </a:p>
          <a:p>
            <a:pPr>
              <a:buClr>
                <a:srgbClr val="CC7104"/>
              </a:buClr>
            </a:pPr>
            <a:endParaRPr lang="en-US" dirty="0"/>
          </a:p>
        </p:txBody>
      </p:sp>
      <p:pic>
        <p:nvPicPr>
          <p:cNvPr id="4" name="Picture 2" descr="Image result for nservicebus logo">
            <a:extLst>
              <a:ext uri="{FF2B5EF4-FFF2-40B4-BE49-F238E27FC236}">
                <a16:creationId xmlns:a16="http://schemas.microsoft.com/office/drawing/2014/main" id="{16B0FBAE-BDDF-7F41-B3CC-C8016F4EB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626" y="6550047"/>
            <a:ext cx="1904772" cy="1904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Deployment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NServiceBus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Deployment Options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Endpoints install as Windows Services</a:t>
            </a:r>
          </a:p>
          <a:p>
            <a:pPr>
              <a:buClr>
                <a:srgbClr val="CC7104"/>
              </a:buClr>
            </a:pPr>
            <a:r>
              <a:rPr lang="en-US" dirty="0" err="1"/>
              <a:t>NServiceBus</a:t>
            </a:r>
            <a:r>
              <a:rPr lang="en-US" dirty="0"/>
              <a:t> is deployed as part of a service</a:t>
            </a:r>
          </a:p>
          <a:p>
            <a:pPr>
              <a:buClr>
                <a:srgbClr val="CC7104"/>
              </a:buClr>
            </a:pPr>
            <a:r>
              <a:rPr lang="en-US" dirty="0" err="1"/>
              <a:t>Containerizable</a:t>
            </a:r>
            <a:r>
              <a:rPr lang="en-US" dirty="0"/>
              <a:t> (Docker, Pivotal, etc.)</a:t>
            </a:r>
          </a:p>
        </p:txBody>
      </p:sp>
      <p:pic>
        <p:nvPicPr>
          <p:cNvPr id="4" name="Picture 2" descr="Image result for nservicebus logo">
            <a:extLst>
              <a:ext uri="{FF2B5EF4-FFF2-40B4-BE49-F238E27FC236}">
                <a16:creationId xmlns:a16="http://schemas.microsoft.com/office/drawing/2014/main" id="{99A27D30-D2B9-CD43-BD8B-38CCFD7F5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626" y="6550047"/>
            <a:ext cx="1904772" cy="1904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roup"/>
          <p:cNvGrpSpPr/>
          <p:nvPr/>
        </p:nvGrpSpPr>
        <p:grpSpPr>
          <a:xfrm>
            <a:off x="5482183" y="1221035"/>
            <a:ext cx="9191131" cy="9191131"/>
            <a:chOff x="0" y="0"/>
            <a:chExt cx="9191129" cy="9191129"/>
          </a:xfrm>
        </p:grpSpPr>
        <p:sp>
          <p:nvSpPr>
            <p:cNvPr id="176" name="Circle"/>
            <p:cNvSpPr/>
            <p:nvPr/>
          </p:nvSpPr>
          <p:spPr>
            <a:xfrm>
              <a:off x="0" y="0"/>
              <a:ext cx="9191129" cy="9191129"/>
            </a:xfrm>
            <a:prstGeom prst="ellipse">
              <a:avLst/>
            </a:prstGeom>
            <a:solidFill>
              <a:srgbClr val="222222">
                <a:alpha val="50068"/>
              </a:srgbClr>
            </a:solidFill>
            <a:ln w="12700" cap="flat">
              <a:solidFill>
                <a:srgbClr val="838787">
                  <a:alpha val="50068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  <a:endParaRPr dirty="0"/>
            </a:p>
          </p:txBody>
        </p:sp>
        <p:pic>
          <p:nvPicPr>
            <p:cNvPr id="177" name="Image" descr="Image"/>
            <p:cNvPicPr>
              <a:picLocks noChangeAspect="1"/>
            </p:cNvPicPr>
            <p:nvPr/>
          </p:nvPicPr>
          <p:blipFill>
            <a:blip r:embed="rId2">
              <a:alphaModFix amt="50068"/>
              <a:extLst/>
            </a:blip>
            <a:srcRect r="9816"/>
            <a:stretch>
              <a:fillRect/>
            </a:stretch>
          </p:blipFill>
          <p:spPr>
            <a:xfrm>
              <a:off x="1150229" y="14436"/>
              <a:ext cx="6369563" cy="84002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9" name="DEATH TO THE BATCH JOB"/>
          <p:cNvSpPr txBox="1">
            <a:spLocks noGrp="1"/>
          </p:cNvSpPr>
          <p:nvPr>
            <p:ph type="body" idx="13"/>
          </p:nvPr>
        </p:nvSpPr>
        <p:spPr>
          <a:xfrm>
            <a:off x="406400" y="526602"/>
            <a:ext cx="11176000" cy="387798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Advanced</a:t>
            </a:r>
            <a:r>
              <a:rPr dirty="0"/>
              <a:t> </a:t>
            </a:r>
            <a:r>
              <a:rPr lang="en-US" dirty="0"/>
              <a:t>Distributed Systems Design</a:t>
            </a:r>
            <a:endParaRPr dirty="0"/>
          </a:p>
        </p:txBody>
      </p:sp>
      <p:sp>
        <p:nvSpPr>
          <p:cNvPr id="180" name="Introdu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233679">
              <a:spcBef>
                <a:spcPts val="0"/>
              </a:spcBef>
              <a:defRPr sz="6800">
                <a:solidFill>
                  <a:srgbClr val="CC7104"/>
                </a:solidFill>
              </a:defRPr>
            </a:lvl1pPr>
          </a:lstStyle>
          <a:p>
            <a:r>
              <a:rPr lang="en-US" b="1" dirty="0">
                <a:solidFill>
                  <a:srgbClr val="FFC000"/>
                </a:solidFill>
              </a:rPr>
              <a:t>Introduction</a:t>
            </a:r>
            <a:endParaRPr dirty="0"/>
          </a:p>
        </p:txBody>
      </p:sp>
      <p:sp>
        <p:nvSpPr>
          <p:cNvPr id="181" name="Sam Martindale…"/>
          <p:cNvSpPr txBox="1">
            <a:spLocks noGrp="1"/>
          </p:cNvSpPr>
          <p:nvPr>
            <p:ph type="body" sz="half" idx="1"/>
          </p:nvPr>
        </p:nvSpPr>
        <p:spPr>
          <a:xfrm>
            <a:off x="406400" y="2311623"/>
            <a:ext cx="6456313" cy="7825582"/>
          </a:xfrm>
          <a:prstGeom prst="rect">
            <a:avLst/>
          </a:prstGeom>
        </p:spPr>
        <p:txBody>
          <a:bodyPr/>
          <a:lstStyle/>
          <a:p>
            <a:pPr marL="186689" indent="-186689" defTabSz="245363">
              <a:spcBef>
                <a:spcPts val="1100"/>
              </a:spcBef>
              <a:buClr>
                <a:srgbClr val="CC7104"/>
              </a:buClr>
              <a:defRPr sz="1470">
                <a:latin typeface="Avenir Next Heavy"/>
                <a:ea typeface="Avenir Next Heavy"/>
                <a:cs typeface="Avenir Next Heavy"/>
                <a:sym typeface="Avenir Next Heavy"/>
              </a:defRPr>
            </a:pPr>
            <a:r>
              <a:rPr dirty="0"/>
              <a:t>Sam Martindale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/>
              <a:t>CTO, Afterman Software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 err="1"/>
              <a:t>Specialities</a:t>
            </a:r>
            <a:r>
              <a:rPr dirty="0"/>
              <a:t> - DDD, Distributed Architecture, High Scale Systems Design</a:t>
            </a:r>
          </a:p>
          <a:p>
            <a:pPr marL="186689" indent="-186689" defTabSz="245363">
              <a:spcBef>
                <a:spcPts val="1100"/>
              </a:spcBef>
              <a:buClr>
                <a:srgbClr val="CC7104"/>
              </a:buClr>
              <a:defRPr sz="1470">
                <a:latin typeface="Avenir Next Heavy"/>
                <a:ea typeface="Avenir Next Heavy"/>
                <a:cs typeface="Avenir Next Heavy"/>
                <a:sym typeface="Avenir Next Heavy"/>
              </a:defRPr>
            </a:pPr>
            <a:r>
              <a:rPr dirty="0"/>
              <a:t>1</a:t>
            </a:r>
            <a:r>
              <a:rPr lang="en-US" dirty="0"/>
              <a:t>8</a:t>
            </a:r>
            <a:r>
              <a:rPr dirty="0"/>
              <a:t>+ Years Consulting in a Variety of Industries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Healthcare</a:t>
            </a:r>
            <a:r>
              <a:rPr dirty="0"/>
              <a:t> 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CORE Occupational Medicine, Performant Health,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Broadlane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Press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Ganey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MedAssets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Maxim Healthcare,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Broadjump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Passport Health, Experian Health, LabCorp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Finance/Banking</a:t>
            </a:r>
            <a:r>
              <a:rPr dirty="0"/>
              <a:t>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CUDirect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Cross River Bank, Performant Financial, Nelnet, Cornerstone, Credit Invest</a:t>
            </a:r>
            <a:r>
              <a:rPr lang="en-US" i="1" dirty="0">
                <a:latin typeface="Avenir Next"/>
                <a:ea typeface="Avenir Next"/>
                <a:cs typeface="Avenir Next"/>
                <a:sym typeface="Avenir Next"/>
              </a:rPr>
              <a:t>, Bank of Central Asia</a:t>
            </a:r>
            <a:endParaRPr i="1" dirty="0">
              <a:latin typeface="Avenir Next"/>
              <a:ea typeface="Avenir Next"/>
              <a:cs typeface="Avenir Next"/>
              <a:sym typeface="Avenir Next"/>
            </a:endParaRP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Retail/</a:t>
            </a:r>
            <a:r>
              <a:rPr dirty="0" err="1">
                <a:latin typeface="Avenir Next Heavy"/>
                <a:ea typeface="Avenir Next Heavy"/>
                <a:cs typeface="Avenir Next Heavy"/>
                <a:sym typeface="Avenir Next Heavy"/>
              </a:rPr>
              <a:t>eCommerce</a:t>
            </a:r>
            <a:r>
              <a:rPr dirty="0"/>
              <a:t> 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Starbucks, Jack in the Box,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PrintPlace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KidKraft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Wizards of the Coast,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Kintone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IRIS Marketing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Logistics</a:t>
            </a:r>
            <a:r>
              <a:rPr dirty="0"/>
              <a:t> 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Coyote Logistics, ARI,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OnAsset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Direct Logistics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Travel</a:t>
            </a:r>
            <a:r>
              <a:rPr dirty="0"/>
              <a:t> 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Hawaiian Airlines, Visual Matrix, Best Western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Technology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 Royal Alliances, SYMPL,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Marchand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 Wright Associates, 3xLogic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Government</a:t>
            </a:r>
            <a:r>
              <a:rPr dirty="0"/>
              <a:t> 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LA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Dept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 of Insurance, LA PCF, LA State Retirement, LA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Dept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 of Revenue, General Dynamics, US Army Corp of Engineers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Energy 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Choose Energy</a:t>
            </a: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Real Estate</a:t>
            </a:r>
            <a:r>
              <a:rPr dirty="0"/>
              <a:t> 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Fischer Solutions,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Vizzda</a:t>
            </a:r>
            <a:endParaRPr i="1" dirty="0">
              <a:latin typeface="Avenir Next"/>
              <a:ea typeface="Avenir Next"/>
              <a:cs typeface="Avenir Next"/>
              <a:sym typeface="Avenir Next"/>
            </a:endParaRPr>
          </a:p>
          <a:p>
            <a:pPr marL="373379" lvl="1" indent="-186689" defTabSz="245363">
              <a:spcBef>
                <a:spcPts val="1100"/>
              </a:spcBef>
              <a:buClr>
                <a:srgbClr val="CC7104"/>
              </a:buClr>
              <a:defRPr sz="1470"/>
            </a:pPr>
            <a:r>
              <a:rPr dirty="0">
                <a:latin typeface="Avenir Next Heavy"/>
                <a:ea typeface="Avenir Next Heavy"/>
                <a:cs typeface="Avenir Next Heavy"/>
                <a:sym typeface="Avenir Next Heavy"/>
              </a:rPr>
              <a:t>Manufacturing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 </a:t>
            </a:r>
            <a:r>
              <a:rPr i="1" dirty="0" err="1">
                <a:latin typeface="Avenir Next"/>
                <a:ea typeface="Avenir Next"/>
                <a:cs typeface="Avenir Next"/>
                <a:sym typeface="Avenir Next"/>
              </a:rPr>
              <a:t>Invista</a:t>
            </a:r>
            <a:r>
              <a:rPr i="1" dirty="0">
                <a:latin typeface="Avenir Next"/>
                <a:ea typeface="Avenir Next"/>
                <a:cs typeface="Avenir Next"/>
                <a:sym typeface="Avenir Next"/>
              </a:rPr>
              <a:t>, Koch</a:t>
            </a:r>
          </a:p>
        </p:txBody>
      </p:sp>
    </p:spTree>
    <p:extLst>
      <p:ext uri="{BB962C8B-B14F-4D97-AF65-F5344CB8AC3E}">
        <p14:creationId xmlns:p14="http://schemas.microsoft.com/office/powerpoint/2010/main" val="2470854959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emo"/>
          <p:cNvSpPr txBox="1">
            <a:spLocks noGrp="1"/>
          </p:cNvSpPr>
          <p:nvPr>
            <p:ph type="title"/>
          </p:nvPr>
        </p:nvSpPr>
        <p:spPr>
          <a:xfrm>
            <a:off x="756108" y="1071258"/>
            <a:ext cx="12248691" cy="1537334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11300" dirty="0" err="1">
                <a:solidFill>
                  <a:srgbClr val="FFC000"/>
                </a:solidFill>
              </a:rPr>
              <a:t>NServiceBus</a:t>
            </a:r>
            <a:r>
              <a:rPr lang="en-US" sz="11300" dirty="0">
                <a:solidFill>
                  <a:srgbClr val="FFC000"/>
                </a:solidFill>
              </a:rPr>
              <a:t> </a:t>
            </a:r>
            <a:r>
              <a:rPr sz="11300" dirty="0"/>
              <a:t>Demo</a:t>
            </a:r>
          </a:p>
        </p:txBody>
      </p:sp>
      <p:pic>
        <p:nvPicPr>
          <p:cNvPr id="4" name="Untitled-2324.png" descr="Untitled-2324.png">
            <a:extLst>
              <a:ext uri="{FF2B5EF4-FFF2-40B4-BE49-F238E27FC236}">
                <a16:creationId xmlns:a16="http://schemas.microsoft.com/office/drawing/2014/main" id="{016AD58B-0B49-F64B-8EFB-77D96F3A46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l="5566" r="5566" b="30058"/>
          <a:stretch/>
        </p:blipFill>
        <p:spPr>
          <a:xfrm>
            <a:off x="0" y="2931722"/>
            <a:ext cx="13004800" cy="682187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E536F00-3493-554F-9D53-4C744F70C438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Others"/>
          <p:cNvSpPr txBox="1">
            <a:spLocks noGrp="1"/>
          </p:cNvSpPr>
          <p:nvPr>
            <p:ph type="title"/>
          </p:nvPr>
        </p:nvSpPr>
        <p:spPr>
          <a:xfrm>
            <a:off x="756108" y="1071258"/>
            <a:ext cx="12248691" cy="153733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Platform Comparison </a:t>
            </a:r>
            <a:r>
              <a:rPr sz="7200" dirty="0"/>
              <a:t>Others</a:t>
            </a:r>
          </a:p>
        </p:txBody>
      </p:sp>
      <p:pic>
        <p:nvPicPr>
          <p:cNvPr id="5124" name="Picture 4" descr="Image result for the othe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229" y="2795652"/>
            <a:ext cx="7671454" cy="576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05711CB-EDA5-BF48-9D1E-EDCB78122C22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ZeroMq"/>
          <p:cNvSpPr txBox="1">
            <a:spLocks noGrp="1"/>
          </p:cNvSpPr>
          <p:nvPr>
            <p:ph type="title"/>
          </p:nvPr>
        </p:nvSpPr>
        <p:spPr>
          <a:xfrm>
            <a:off x="756108" y="1071258"/>
            <a:ext cx="12248691" cy="153733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8800" dirty="0">
                <a:solidFill>
                  <a:srgbClr val="FFC000"/>
                </a:solidFill>
              </a:rPr>
              <a:t>Other Platforms </a:t>
            </a:r>
            <a:r>
              <a:rPr sz="8800" dirty="0" err="1"/>
              <a:t>ZeroM</a:t>
            </a:r>
            <a:r>
              <a:rPr lang="en-US" sz="8800" dirty="0" err="1"/>
              <a:t>Q</a:t>
            </a:r>
            <a:endParaRPr sz="8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 err="1"/>
              <a:t>ZeroMQ</a:t>
            </a:r>
            <a:r>
              <a:rPr lang="en-US" dirty="0"/>
              <a:t> is a high-performance asynchronous messaging library, aimed at use in distributed or concurrent </a:t>
            </a:r>
            <a:r>
              <a:rPr lang="en-US" dirty="0" err="1"/>
              <a:t>applciations</a:t>
            </a:r>
            <a:r>
              <a:rPr lang="en-US" dirty="0"/>
              <a:t>.</a:t>
            </a:r>
          </a:p>
        </p:txBody>
      </p:sp>
      <p:pic>
        <p:nvPicPr>
          <p:cNvPr id="6146" name="Picture 2" descr="Image result for zeromq logo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5262" y="6954745"/>
            <a:ext cx="2857500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0A3B4C5-A72E-3F43-859D-F357F474FB93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ActiveMq"/>
          <p:cNvSpPr txBox="1">
            <a:spLocks noGrp="1"/>
          </p:cNvSpPr>
          <p:nvPr>
            <p:ph type="title"/>
          </p:nvPr>
        </p:nvSpPr>
        <p:spPr>
          <a:xfrm>
            <a:off x="756108" y="1071258"/>
            <a:ext cx="12248691" cy="153733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8000" dirty="0">
                <a:solidFill>
                  <a:srgbClr val="FFC000"/>
                </a:solidFill>
              </a:rPr>
              <a:t>Other Platforms </a:t>
            </a:r>
            <a:r>
              <a:rPr sz="8000" dirty="0" err="1"/>
              <a:t>ActiveMq</a:t>
            </a:r>
            <a:endParaRPr sz="80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Open Source messaging and Integration Patterns server</a:t>
            </a:r>
          </a:p>
          <a:p>
            <a:pPr>
              <a:buClr>
                <a:srgbClr val="CC7104"/>
              </a:buClr>
            </a:pPr>
            <a:r>
              <a:rPr lang="en-US" dirty="0"/>
              <a:t>Full support for the Enterprise Integration Patterns in JMS client and Message Broker</a:t>
            </a:r>
          </a:p>
        </p:txBody>
      </p:sp>
      <p:pic>
        <p:nvPicPr>
          <p:cNvPr id="7172" name="Picture 4" descr="Image result for activemq logo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286" y="6378286"/>
            <a:ext cx="5995451" cy="224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A33EDE-AEF3-1043-957A-B36D20F1536B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Msmq"/>
          <p:cNvSpPr txBox="1">
            <a:spLocks noGrp="1"/>
          </p:cNvSpPr>
          <p:nvPr>
            <p:ph type="title"/>
          </p:nvPr>
        </p:nvSpPr>
        <p:spPr>
          <a:xfrm>
            <a:off x="756108" y="1071258"/>
            <a:ext cx="12248691" cy="153733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8800" dirty="0">
                <a:solidFill>
                  <a:srgbClr val="FFC000"/>
                </a:solidFill>
              </a:rPr>
              <a:t>Other Platforms </a:t>
            </a:r>
            <a:r>
              <a:rPr lang="en-US" sz="8800" dirty="0"/>
              <a:t>MSMQ</a:t>
            </a:r>
            <a:endParaRPr sz="8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Microsoft Message Queuing</a:t>
            </a:r>
          </a:p>
          <a:p>
            <a:pPr>
              <a:buClr>
                <a:srgbClr val="CC7104"/>
              </a:buClr>
            </a:pPr>
            <a:r>
              <a:rPr lang="en-US" dirty="0"/>
              <a:t>Windows integration</a:t>
            </a:r>
          </a:p>
          <a:p>
            <a:pPr>
              <a:buClr>
                <a:srgbClr val="CC7104"/>
              </a:buClr>
            </a:pPr>
            <a:r>
              <a:rPr lang="en-US" dirty="0"/>
              <a:t>Works with MS DTC</a:t>
            </a:r>
          </a:p>
        </p:txBody>
      </p:sp>
      <p:pic>
        <p:nvPicPr>
          <p:cNvPr id="8194" name="Picture 2" descr="Image result for msmq logo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1012" y="6359432"/>
            <a:ext cx="2286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59AD20-3C15-5744-9C7C-C08C82E3DE5D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zure Service Bus"/>
          <p:cNvSpPr txBox="1">
            <a:spLocks noGrp="1"/>
          </p:cNvSpPr>
          <p:nvPr>
            <p:ph type="title"/>
          </p:nvPr>
        </p:nvSpPr>
        <p:spPr>
          <a:xfrm>
            <a:off x="756108" y="1071258"/>
            <a:ext cx="12248691" cy="153733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000" dirty="0">
                <a:solidFill>
                  <a:srgbClr val="FFC000"/>
                </a:solidFill>
              </a:rPr>
              <a:t>Other Platforms </a:t>
            </a:r>
            <a:r>
              <a:rPr sz="6000" dirty="0"/>
              <a:t>Azure Service Bus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56109" y="3728906"/>
            <a:ext cx="9795398" cy="511902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Fully managed enterprise integration message broker</a:t>
            </a:r>
          </a:p>
          <a:p>
            <a:pPr>
              <a:buClr>
                <a:srgbClr val="CC7104"/>
              </a:buClr>
            </a:pPr>
            <a:r>
              <a:rPr lang="en-US" dirty="0"/>
              <a:t>Utilizes queues</a:t>
            </a:r>
          </a:p>
          <a:p>
            <a:pPr>
              <a:buClr>
                <a:srgbClr val="CC7104"/>
              </a:buClr>
            </a:pPr>
            <a:r>
              <a:rPr lang="en-US" dirty="0"/>
              <a:t>Pub/Sub</a:t>
            </a:r>
          </a:p>
          <a:p>
            <a:pPr>
              <a:buClr>
                <a:srgbClr val="CC7104"/>
              </a:buClr>
            </a:pPr>
            <a:r>
              <a:rPr lang="en-US" dirty="0"/>
              <a:t>Transactions</a:t>
            </a:r>
          </a:p>
          <a:p>
            <a:pPr>
              <a:buClr>
                <a:srgbClr val="CC7104"/>
              </a:buClr>
            </a:pPr>
            <a:r>
              <a:rPr lang="en-US" dirty="0"/>
              <a:t>Scheduled delivery</a:t>
            </a:r>
          </a:p>
          <a:p>
            <a:pPr>
              <a:buClr>
                <a:srgbClr val="CC7104"/>
              </a:buClr>
            </a:pPr>
            <a:r>
              <a:rPr lang="en-US" dirty="0"/>
              <a:t>Etc.</a:t>
            </a:r>
          </a:p>
        </p:txBody>
      </p:sp>
      <p:pic>
        <p:nvPicPr>
          <p:cNvPr id="9218" name="Picture 2" descr="Image result for azure logo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9632" y="5934637"/>
            <a:ext cx="4603750" cy="2367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CA88D2-9452-CE4C-92CC-BF35AC52C5CA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o-MARIN-HEALTHIEST-COUNTY-facebook.png" descr="o-MARIN-HEALTHIEST-COUNTY-facebook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17925" r="1792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97" name="Line"/>
          <p:cNvSpPr>
            <a:spLocks noGrp="1"/>
          </p:cNvSpPr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dirty="0"/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298" name="Question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C7104"/>
                </a:solidFill>
              </a:defRPr>
            </a:lvl1pPr>
          </a:lstStyle>
          <a:p>
            <a:r>
              <a:rPr dirty="0">
                <a:solidFill>
                  <a:srgbClr val="FFC000"/>
                </a:solidFill>
              </a:rPr>
              <a:t>Questions?</a:t>
            </a:r>
          </a:p>
        </p:txBody>
      </p:sp>
      <p:sp>
        <p:nvSpPr>
          <p:cNvPr id="299" name="DEATH TO THE BATCH JOB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3400"/>
            </a:pPr>
            <a:r>
              <a:rPr lang="en-US" dirty="0">
                <a:solidFill>
                  <a:srgbClr val="FFC000"/>
                </a:solidFill>
              </a:rPr>
              <a:t>Advanced</a:t>
            </a:r>
            <a:r>
              <a:rPr dirty="0"/>
              <a:t>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Distributed systems Design</a:t>
            </a:r>
            <a:endParaRPr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565564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ircle">
            <a:extLst>
              <a:ext uri="{FF2B5EF4-FFF2-40B4-BE49-F238E27FC236}">
                <a16:creationId xmlns:a16="http://schemas.microsoft.com/office/drawing/2014/main" id="{0777B21B-FE34-7148-903C-0312310F4ED9}"/>
              </a:ext>
            </a:extLst>
          </p:cNvPr>
          <p:cNvSpPr/>
          <p:nvPr/>
        </p:nvSpPr>
        <p:spPr>
          <a:xfrm>
            <a:off x="3182639" y="1315863"/>
            <a:ext cx="6818735" cy="6818736"/>
          </a:xfrm>
          <a:prstGeom prst="ellips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 dirty="0"/>
          </a:p>
        </p:txBody>
      </p:sp>
      <p:pic>
        <p:nvPicPr>
          <p:cNvPr id="4" name="final-logo.png" descr="final-logo.png">
            <a:extLst>
              <a:ext uri="{FF2B5EF4-FFF2-40B4-BE49-F238E27FC236}">
                <a16:creationId xmlns:a16="http://schemas.microsoft.com/office/drawing/2014/main" id="{4B3C3572-E039-C54A-A273-26AF0614C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64076" y="1489506"/>
            <a:ext cx="5945258" cy="588181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7246512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ervices In Depth"/>
          <p:cNvSpPr txBox="1">
            <a:spLocks noGrp="1"/>
          </p:cNvSpPr>
          <p:nvPr>
            <p:ph type="title"/>
          </p:nvPr>
        </p:nvSpPr>
        <p:spPr>
          <a:xfrm>
            <a:off x="346533" y="966700"/>
            <a:ext cx="11807367" cy="1537334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rgbClr val="FFC000"/>
                </a:solidFill>
              </a:rPr>
              <a:t>Platform Comparisons</a:t>
            </a:r>
            <a:endParaRPr sz="8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 err="1"/>
              <a:t>Mulesoft</a:t>
            </a:r>
            <a:endParaRPr lang="en-US" dirty="0"/>
          </a:p>
          <a:p>
            <a:pPr>
              <a:buClr>
                <a:srgbClr val="CC7104"/>
              </a:buClr>
            </a:pPr>
            <a:r>
              <a:rPr lang="en-US" dirty="0" err="1"/>
              <a:t>RabbitMq</a:t>
            </a:r>
            <a:endParaRPr lang="en-US" dirty="0"/>
          </a:p>
          <a:p>
            <a:pPr>
              <a:buClr>
                <a:srgbClr val="CC7104"/>
              </a:buClr>
            </a:pPr>
            <a:r>
              <a:rPr lang="en-US" dirty="0" err="1"/>
              <a:t>NServiceBus</a:t>
            </a:r>
            <a:endParaRPr lang="en-US" dirty="0"/>
          </a:p>
          <a:p>
            <a:pPr>
              <a:buClr>
                <a:srgbClr val="CC7104"/>
              </a:buClr>
            </a:pPr>
            <a:r>
              <a:rPr lang="en-US" dirty="0"/>
              <a:t>Kafka</a:t>
            </a:r>
          </a:p>
          <a:p>
            <a:pPr>
              <a:buClr>
                <a:srgbClr val="CC7104"/>
              </a:buClr>
            </a:pPr>
            <a:r>
              <a:rPr lang="en-US" dirty="0"/>
              <a:t>Others</a:t>
            </a:r>
          </a:p>
          <a:p>
            <a:pPr lvl="1"/>
            <a:r>
              <a:rPr lang="en-US" dirty="0" err="1"/>
              <a:t>ZeroMq</a:t>
            </a:r>
            <a:endParaRPr lang="en-US" dirty="0"/>
          </a:p>
          <a:p>
            <a:pPr lvl="1"/>
            <a:r>
              <a:rPr lang="en-US" dirty="0" err="1"/>
              <a:t>ActiveMq</a:t>
            </a:r>
            <a:endParaRPr lang="en-US" dirty="0"/>
          </a:p>
          <a:p>
            <a:pPr lvl="1"/>
            <a:r>
              <a:rPr lang="en-US" dirty="0" err="1"/>
              <a:t>Msmq</a:t>
            </a:r>
            <a:endParaRPr lang="en-US" dirty="0"/>
          </a:p>
          <a:p>
            <a:pPr lvl="1"/>
            <a:r>
              <a:rPr lang="en-US" dirty="0"/>
              <a:t>Azure Service Bus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3B7CCB4-26BA-3E49-8B1E-09B10047BB58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260874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Mulesoft"/>
          <p:cNvSpPr txBox="1">
            <a:spLocks noGrp="1"/>
          </p:cNvSpPr>
          <p:nvPr>
            <p:ph type="title"/>
          </p:nvPr>
        </p:nvSpPr>
        <p:spPr>
          <a:xfrm>
            <a:off x="756108" y="1071258"/>
            <a:ext cx="12248691" cy="153733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C000"/>
                </a:solidFill>
              </a:rPr>
              <a:t>Platform Comparison </a:t>
            </a:r>
            <a:r>
              <a:rPr sz="6600" dirty="0" err="1"/>
              <a:t>Mulesoft</a:t>
            </a:r>
            <a:endParaRPr sz="6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Integration platform to connect applications, data, and APIs</a:t>
            </a:r>
          </a:p>
          <a:p>
            <a:pPr>
              <a:buClr>
                <a:srgbClr val="CC7104"/>
              </a:buClr>
            </a:pPr>
            <a:r>
              <a:rPr lang="en-US" dirty="0"/>
              <a:t>Integrations include SaaS applications, legacy applications, and SOAs</a:t>
            </a:r>
          </a:p>
          <a:p>
            <a:pPr>
              <a:buClr>
                <a:srgbClr val="CC7104"/>
              </a:buClr>
            </a:pPr>
            <a:r>
              <a:rPr lang="en-US" dirty="0"/>
              <a:t>Can be deployed </a:t>
            </a:r>
            <a:r>
              <a:rPr lang="en-US" dirty="0" err="1"/>
              <a:t>on-premise</a:t>
            </a:r>
            <a:r>
              <a:rPr lang="en-US" dirty="0"/>
              <a:t> or in the cloud</a:t>
            </a:r>
          </a:p>
        </p:txBody>
      </p:sp>
      <p:pic>
        <p:nvPicPr>
          <p:cNvPr id="1026" name="Picture 2" descr="Image result for mulesof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107" y="6152529"/>
            <a:ext cx="2699810" cy="2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F9A4FA3-CFB5-9847-A240-3AD06ECFCC27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enefi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Mulesoft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Benefits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Mature</a:t>
            </a:r>
          </a:p>
          <a:p>
            <a:pPr>
              <a:buClr>
                <a:srgbClr val="CC7104"/>
              </a:buClr>
            </a:pPr>
            <a:r>
              <a:rPr lang="en-US" dirty="0"/>
              <a:t>Open Source</a:t>
            </a:r>
          </a:p>
          <a:p>
            <a:pPr>
              <a:buClr>
                <a:srgbClr val="CC7104"/>
              </a:buClr>
            </a:pPr>
            <a:r>
              <a:rPr lang="en-US" dirty="0"/>
              <a:t>Wide Adoption</a:t>
            </a:r>
          </a:p>
          <a:p>
            <a:pPr>
              <a:buClr>
                <a:srgbClr val="CC7104"/>
              </a:buClr>
            </a:pPr>
            <a:r>
              <a:rPr lang="en-US" dirty="0"/>
              <a:t>Ease of Development</a:t>
            </a:r>
          </a:p>
          <a:p>
            <a:pPr>
              <a:buClr>
                <a:srgbClr val="CC7104"/>
              </a:buClr>
            </a:pPr>
            <a:r>
              <a:rPr lang="en-US" dirty="0"/>
              <a:t>Tooling</a:t>
            </a:r>
          </a:p>
          <a:p>
            <a:pPr>
              <a:buClr>
                <a:srgbClr val="CC7104"/>
              </a:buClr>
            </a:pPr>
            <a:r>
              <a:rPr lang="en-US" dirty="0"/>
              <a:t>Pub/Sub</a:t>
            </a:r>
          </a:p>
          <a:p>
            <a:pPr>
              <a:buClr>
                <a:srgbClr val="CC7104"/>
              </a:buClr>
            </a:pPr>
            <a:r>
              <a:rPr lang="en-US" dirty="0"/>
              <a:t>Distributed Transactions</a:t>
            </a:r>
          </a:p>
        </p:txBody>
      </p:sp>
      <p:pic>
        <p:nvPicPr>
          <p:cNvPr id="4" name="Picture 2" descr="Image result for mulesoft">
            <a:extLst>
              <a:ext uri="{FF2B5EF4-FFF2-40B4-BE49-F238E27FC236}">
                <a16:creationId xmlns:a16="http://schemas.microsoft.com/office/drawing/2014/main" id="{2CA0C4BF-C635-5642-8880-2646B27EF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107" y="6152529"/>
            <a:ext cx="2699810" cy="2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Mulesoft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Challenges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Rigid structure</a:t>
            </a:r>
          </a:p>
          <a:p>
            <a:pPr>
              <a:buClr>
                <a:srgbClr val="CC7104"/>
              </a:buClr>
            </a:pPr>
            <a:r>
              <a:rPr lang="en-US" dirty="0"/>
              <a:t>Reliance upon built-in resources</a:t>
            </a:r>
          </a:p>
          <a:p>
            <a:pPr>
              <a:buClr>
                <a:srgbClr val="CC7104"/>
              </a:buClr>
            </a:pPr>
            <a:r>
              <a:rPr lang="en-US" dirty="0"/>
              <a:t>Designed more as a connector platform than an ESB</a:t>
            </a:r>
          </a:p>
          <a:p>
            <a:pPr>
              <a:buClr>
                <a:srgbClr val="CC7104"/>
              </a:buClr>
            </a:pPr>
            <a:endParaRPr lang="en-US" dirty="0"/>
          </a:p>
        </p:txBody>
      </p:sp>
      <p:pic>
        <p:nvPicPr>
          <p:cNvPr id="4" name="Picture 2" descr="Image result for mulesoft">
            <a:extLst>
              <a:ext uri="{FF2B5EF4-FFF2-40B4-BE49-F238E27FC236}">
                <a16:creationId xmlns:a16="http://schemas.microsoft.com/office/drawing/2014/main" id="{A69CD38B-8405-EF47-B746-FA6B3D346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107" y="6152529"/>
            <a:ext cx="2699810" cy="2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Deployment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Mulesoft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Deployment Options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58614" y="3323553"/>
            <a:ext cx="8708115" cy="511902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Cloud Console, </a:t>
            </a:r>
            <a:r>
              <a:rPr lang="en-US" dirty="0" err="1"/>
              <a:t>CloudHub</a:t>
            </a:r>
            <a:r>
              <a:rPr lang="en-US" dirty="0"/>
              <a:t> Deployment</a:t>
            </a:r>
          </a:p>
          <a:p>
            <a:pPr>
              <a:buClr>
                <a:srgbClr val="CC7104"/>
              </a:buClr>
            </a:pPr>
            <a:r>
              <a:rPr lang="en-US" dirty="0"/>
              <a:t>Cloud Console, On-Premise Deployment</a:t>
            </a:r>
          </a:p>
          <a:p>
            <a:pPr>
              <a:buClr>
                <a:srgbClr val="CC7104"/>
              </a:buClr>
            </a:pPr>
            <a:r>
              <a:rPr lang="en-US" dirty="0"/>
              <a:t>On-Premise Console, On-Premise Deployment</a:t>
            </a:r>
          </a:p>
          <a:p>
            <a:pPr>
              <a:buClr>
                <a:srgbClr val="CC7104"/>
              </a:buClr>
            </a:pPr>
            <a:r>
              <a:rPr lang="en-US" dirty="0"/>
              <a:t>Pivotal Cloud Foundry Deployments</a:t>
            </a:r>
          </a:p>
          <a:p>
            <a:pPr>
              <a:buClr>
                <a:srgbClr val="CC7104"/>
              </a:buClr>
            </a:pPr>
            <a:r>
              <a:rPr lang="en-US" dirty="0"/>
              <a:t>Any </a:t>
            </a:r>
            <a:r>
              <a:rPr lang="en-US" dirty="0" err="1"/>
              <a:t>on-premise</a:t>
            </a:r>
            <a:r>
              <a:rPr lang="en-US" dirty="0"/>
              <a:t> deployment strategies require extra configuration and lack some features</a:t>
            </a:r>
          </a:p>
        </p:txBody>
      </p:sp>
      <p:pic>
        <p:nvPicPr>
          <p:cNvPr id="4" name="Picture 2" descr="Image result for mulesoft">
            <a:extLst>
              <a:ext uri="{FF2B5EF4-FFF2-40B4-BE49-F238E27FC236}">
                <a16:creationId xmlns:a16="http://schemas.microsoft.com/office/drawing/2014/main" id="{B176DD6D-494B-304F-B870-BD8A0BC32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107" y="6152529"/>
            <a:ext cx="2699810" cy="2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onnect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Mulesoft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dirty="0"/>
              <a:t>Connectors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CC7104"/>
              </a:buClr>
            </a:pPr>
            <a:r>
              <a:rPr lang="en-US" dirty="0"/>
              <a:t>API led connectivity</a:t>
            </a:r>
          </a:p>
          <a:p>
            <a:pPr>
              <a:buClr>
                <a:srgbClr val="CC7104"/>
              </a:buClr>
            </a:pPr>
            <a:r>
              <a:rPr lang="en-US" dirty="0"/>
              <a:t>Connect anything with anything</a:t>
            </a:r>
          </a:p>
          <a:p>
            <a:pPr>
              <a:buClr>
                <a:srgbClr val="CC7104"/>
              </a:buClr>
            </a:pPr>
            <a:r>
              <a:rPr lang="en-US" dirty="0" err="1"/>
              <a:t>Anypoint</a:t>
            </a:r>
            <a:r>
              <a:rPr lang="en-US" dirty="0"/>
              <a:t> Platform</a:t>
            </a:r>
          </a:p>
          <a:p>
            <a:pPr lvl="1"/>
            <a:r>
              <a:rPr lang="en-US" dirty="0"/>
              <a:t>Built-in connectors for common applications, SOAP and REST APIs, databases, and messaging solutions</a:t>
            </a:r>
          </a:p>
          <a:p>
            <a:pPr lvl="1"/>
            <a:r>
              <a:rPr lang="en-US" dirty="0"/>
              <a:t>SDK for custom connectors</a:t>
            </a:r>
          </a:p>
        </p:txBody>
      </p:sp>
      <p:pic>
        <p:nvPicPr>
          <p:cNvPr id="4" name="Picture 2" descr="Image result for mulesoft">
            <a:extLst>
              <a:ext uri="{FF2B5EF4-FFF2-40B4-BE49-F238E27FC236}">
                <a16:creationId xmlns:a16="http://schemas.microsoft.com/office/drawing/2014/main" id="{4E09BE9B-3210-544B-9597-5FA3D430C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107" y="6152529"/>
            <a:ext cx="2699810" cy="26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Untitled-2324.png" descr="Untitled-2324.png">
            <a:extLst>
              <a:ext uri="{FF2B5EF4-FFF2-40B4-BE49-F238E27FC236}">
                <a16:creationId xmlns:a16="http://schemas.microsoft.com/office/drawing/2014/main" id="{E76C6490-CD29-654D-A07D-290F0879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l="5566" r="5566" b="30058"/>
          <a:stretch/>
        </p:blipFill>
        <p:spPr>
          <a:xfrm>
            <a:off x="0" y="2931722"/>
            <a:ext cx="13004800" cy="6821878"/>
          </a:xfrm>
          <a:prstGeom prst="rect">
            <a:avLst/>
          </a:prstGeom>
        </p:spPr>
      </p:pic>
      <p:sp>
        <p:nvSpPr>
          <p:cNvPr id="134" name="Demo"/>
          <p:cNvSpPr txBox="1">
            <a:spLocks noGrp="1"/>
          </p:cNvSpPr>
          <p:nvPr>
            <p:ph type="title"/>
          </p:nvPr>
        </p:nvSpPr>
        <p:spPr>
          <a:xfrm>
            <a:off x="756109" y="1071258"/>
            <a:ext cx="12027562" cy="1537334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13600" dirty="0" err="1">
                <a:solidFill>
                  <a:srgbClr val="FFC000"/>
                </a:solidFill>
              </a:rPr>
              <a:t>Mulesoft</a:t>
            </a:r>
            <a:r>
              <a:rPr lang="en-US" sz="13600" dirty="0">
                <a:solidFill>
                  <a:srgbClr val="FFC000"/>
                </a:solidFill>
              </a:rPr>
              <a:t> </a:t>
            </a:r>
            <a:r>
              <a:rPr sz="13600" dirty="0"/>
              <a:t>Demo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2D67DA2-4DCF-2546-9406-772C9958E30A}"/>
              </a:ext>
            </a:extLst>
          </p:cNvPr>
          <p:cNvCxnSpPr>
            <a:cxnSpLocks/>
          </p:cNvCxnSpPr>
          <p:nvPr/>
        </p:nvCxnSpPr>
        <p:spPr>
          <a:xfrm>
            <a:off x="0" y="2913793"/>
            <a:ext cx="13004800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1_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365</TotalTime>
  <Words>581</Words>
  <Application>Microsoft Macintosh PowerPoint</Application>
  <PresentationFormat>Custom</PresentationFormat>
  <Paragraphs>117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Avenir Next</vt:lpstr>
      <vt:lpstr>Avenir Next Heavy</vt:lpstr>
      <vt:lpstr>DIN Alternate</vt:lpstr>
      <vt:lpstr>DIN Condensed</vt:lpstr>
      <vt:lpstr>Helvetica</vt:lpstr>
      <vt:lpstr>Helvetica Neue</vt:lpstr>
      <vt:lpstr>Trebuchet MS</vt:lpstr>
      <vt:lpstr>1_Berlin</vt:lpstr>
      <vt:lpstr>Advanced Distributed Systems Design</vt:lpstr>
      <vt:lpstr>Introduction</vt:lpstr>
      <vt:lpstr>Platform Comparisons</vt:lpstr>
      <vt:lpstr>Platform Comparison Mulesoft</vt:lpstr>
      <vt:lpstr>Mulesoft Benefits</vt:lpstr>
      <vt:lpstr>Mulesoft Challenges</vt:lpstr>
      <vt:lpstr>Mulesoft Deployment Options</vt:lpstr>
      <vt:lpstr>Mulesoft Connectors</vt:lpstr>
      <vt:lpstr>Mulesoft Demo</vt:lpstr>
      <vt:lpstr>Platform Comparison RabbitMq</vt:lpstr>
      <vt:lpstr>RabbitMq Benefits</vt:lpstr>
      <vt:lpstr>RabbitMq Challenges</vt:lpstr>
      <vt:lpstr>RabbitMq Deployment Options</vt:lpstr>
      <vt:lpstr>RabbitMq Connectors</vt:lpstr>
      <vt:lpstr>RabbitMq Demo</vt:lpstr>
      <vt:lpstr>Platform Comparison NServiceBus</vt:lpstr>
      <vt:lpstr>NServiceBus Benefits</vt:lpstr>
      <vt:lpstr>NServiceBus Challenges</vt:lpstr>
      <vt:lpstr>NServiceBus Deployment Options</vt:lpstr>
      <vt:lpstr>NServiceBus Demo</vt:lpstr>
      <vt:lpstr>Platform Comparison Others</vt:lpstr>
      <vt:lpstr>Other Platforms ZeroMQ</vt:lpstr>
      <vt:lpstr>Other Platforms ActiveMq</vt:lpstr>
      <vt:lpstr>Other Platforms MSMQ</vt:lpstr>
      <vt:lpstr>Other Platforms Azure Service Bus</vt:lpstr>
      <vt:lpstr>Questions?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Distributed Systems Design</dc:title>
  <cp:lastModifiedBy>Sam Martindale</cp:lastModifiedBy>
  <cp:revision>27</cp:revision>
  <dcterms:modified xsi:type="dcterms:W3CDTF">2018-07-25T08:28:36Z</dcterms:modified>
</cp:coreProperties>
</file>